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4" r:id="rId10"/>
    <p:sldId id="263" r:id="rId11"/>
    <p:sldId id="265" r:id="rId12"/>
    <p:sldId id="266" r:id="rId13"/>
  </p:sldIdLst>
  <p:sldSz cx="13716000" cy="7716838"/>
  <p:notesSz cx="6858000" cy="9144000"/>
  <p:defaultText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1">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780" y="48"/>
      </p:cViewPr>
      <p:guideLst>
        <p:guide orient="horz" pos="2431"/>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397222"/>
            <a:ext cx="11658600" cy="1654119"/>
          </a:xfrm>
        </p:spPr>
        <p:txBody>
          <a:bodyPr/>
          <a:lstStyle/>
          <a:p>
            <a:r>
              <a:rPr lang="en-US"/>
              <a:t>Click to edit Master title style</a:t>
            </a:r>
          </a:p>
        </p:txBody>
      </p:sp>
      <p:sp>
        <p:nvSpPr>
          <p:cNvPr id="3" name="Subtitle 2"/>
          <p:cNvSpPr>
            <a:spLocks noGrp="1"/>
          </p:cNvSpPr>
          <p:nvPr>
            <p:ph type="subTitle" idx="1"/>
          </p:nvPr>
        </p:nvSpPr>
        <p:spPr>
          <a:xfrm>
            <a:off x="2057400" y="4372875"/>
            <a:ext cx="9601200" cy="1972081"/>
          </a:xfrm>
        </p:spPr>
        <p:txBody>
          <a:bodyPr/>
          <a:lstStyle>
            <a:lvl1pPr marL="0" indent="0" algn="ctr">
              <a:buNone/>
              <a:defRPr>
                <a:solidFill>
                  <a:schemeClr val="tx1">
                    <a:tint val="75000"/>
                  </a:schemeClr>
                </a:solidFill>
              </a:defRPr>
            </a:lvl1pPr>
            <a:lvl2pPr marL="612328" indent="0" algn="ctr">
              <a:buNone/>
              <a:defRPr>
                <a:solidFill>
                  <a:schemeClr val="tx1">
                    <a:tint val="75000"/>
                  </a:schemeClr>
                </a:solidFill>
              </a:defRPr>
            </a:lvl2pPr>
            <a:lvl3pPr marL="1224656" indent="0" algn="ctr">
              <a:buNone/>
              <a:defRPr>
                <a:solidFill>
                  <a:schemeClr val="tx1">
                    <a:tint val="75000"/>
                  </a:schemeClr>
                </a:solidFill>
              </a:defRPr>
            </a:lvl3pPr>
            <a:lvl4pPr marL="1836984" indent="0" algn="ctr">
              <a:buNone/>
              <a:defRPr>
                <a:solidFill>
                  <a:schemeClr val="tx1">
                    <a:tint val="75000"/>
                  </a:schemeClr>
                </a:solidFill>
              </a:defRPr>
            </a:lvl4pPr>
            <a:lvl5pPr marL="2449312" indent="0" algn="ctr">
              <a:buNone/>
              <a:defRPr>
                <a:solidFill>
                  <a:schemeClr val="tx1">
                    <a:tint val="75000"/>
                  </a:schemeClr>
                </a:solidFill>
              </a:defRPr>
            </a:lvl5pPr>
            <a:lvl6pPr marL="3061640" indent="0" algn="ctr">
              <a:buNone/>
              <a:defRPr>
                <a:solidFill>
                  <a:schemeClr val="tx1">
                    <a:tint val="75000"/>
                  </a:schemeClr>
                </a:solidFill>
              </a:defRPr>
            </a:lvl6pPr>
            <a:lvl7pPr marL="3673968" indent="0" algn="ctr">
              <a:buNone/>
              <a:defRPr>
                <a:solidFill>
                  <a:schemeClr val="tx1">
                    <a:tint val="75000"/>
                  </a:schemeClr>
                </a:solidFill>
              </a:defRPr>
            </a:lvl7pPr>
            <a:lvl8pPr marL="4286296" indent="0" algn="ctr">
              <a:buNone/>
              <a:defRPr>
                <a:solidFill>
                  <a:schemeClr val="tx1">
                    <a:tint val="75000"/>
                  </a:schemeClr>
                </a:solidFill>
              </a:defRPr>
            </a:lvl8pPr>
            <a:lvl9pPr marL="48986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8825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4500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48330"/>
            <a:ext cx="4629150" cy="74078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48330"/>
            <a:ext cx="13658850" cy="74078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58729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30406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58783"/>
            <a:ext cx="11658600" cy="153265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70726"/>
            <a:ext cx="11658600" cy="1688058"/>
          </a:xfrm>
        </p:spPr>
        <p:txBody>
          <a:bodyPr anchor="b"/>
          <a:lstStyle>
            <a:lvl1pPr marL="0" indent="0">
              <a:buNone/>
              <a:defRPr sz="2700">
                <a:solidFill>
                  <a:schemeClr val="tx1">
                    <a:tint val="75000"/>
                  </a:schemeClr>
                </a:solidFill>
              </a:defRPr>
            </a:lvl1pPr>
            <a:lvl2pPr marL="612328" indent="0">
              <a:buNone/>
              <a:defRPr sz="2400">
                <a:solidFill>
                  <a:schemeClr val="tx1">
                    <a:tint val="75000"/>
                  </a:schemeClr>
                </a:solidFill>
              </a:defRPr>
            </a:lvl2pPr>
            <a:lvl3pPr marL="1224656" indent="0">
              <a:buNone/>
              <a:defRPr sz="2100">
                <a:solidFill>
                  <a:schemeClr val="tx1">
                    <a:tint val="75000"/>
                  </a:schemeClr>
                </a:solidFill>
              </a:defRPr>
            </a:lvl3pPr>
            <a:lvl4pPr marL="1836984" indent="0">
              <a:buNone/>
              <a:defRPr sz="1900">
                <a:solidFill>
                  <a:schemeClr val="tx1">
                    <a:tint val="75000"/>
                  </a:schemeClr>
                </a:solidFill>
              </a:defRPr>
            </a:lvl4pPr>
            <a:lvl5pPr marL="2449312" indent="0">
              <a:buNone/>
              <a:defRPr sz="1900">
                <a:solidFill>
                  <a:schemeClr val="tx1">
                    <a:tint val="75000"/>
                  </a:schemeClr>
                </a:solidFill>
              </a:defRPr>
            </a:lvl5pPr>
            <a:lvl6pPr marL="3061640" indent="0">
              <a:buNone/>
              <a:defRPr sz="1900">
                <a:solidFill>
                  <a:schemeClr val="tx1">
                    <a:tint val="75000"/>
                  </a:schemeClr>
                </a:solidFill>
              </a:defRPr>
            </a:lvl6pPr>
            <a:lvl7pPr marL="3673968" indent="0">
              <a:buNone/>
              <a:defRPr sz="1900">
                <a:solidFill>
                  <a:schemeClr val="tx1">
                    <a:tint val="75000"/>
                  </a:schemeClr>
                </a:solidFill>
              </a:defRPr>
            </a:lvl7pPr>
            <a:lvl8pPr marL="4286296" indent="0">
              <a:buNone/>
              <a:defRPr sz="1900">
                <a:solidFill>
                  <a:schemeClr val="tx1">
                    <a:tint val="75000"/>
                  </a:schemeClr>
                </a:solidFill>
              </a:defRPr>
            </a:lvl8pPr>
            <a:lvl9pPr marL="489862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026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25670"/>
            <a:ext cx="9144000" cy="573046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61346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09031"/>
            <a:ext cx="12344400" cy="12861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27358"/>
            <a:ext cx="6060282"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47238"/>
            <a:ext cx="6060282"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27358"/>
            <a:ext cx="6062663" cy="719880"/>
          </a:xfrm>
        </p:spPr>
        <p:txBody>
          <a:bodyPr anchor="b"/>
          <a:lstStyle>
            <a:lvl1pPr marL="0" indent="0">
              <a:buNone/>
              <a:defRPr sz="3200" b="1"/>
            </a:lvl1pPr>
            <a:lvl2pPr marL="612328" indent="0">
              <a:buNone/>
              <a:defRPr sz="2700" b="1"/>
            </a:lvl2pPr>
            <a:lvl3pPr marL="1224656" indent="0">
              <a:buNone/>
              <a:defRPr sz="2400" b="1"/>
            </a:lvl3pPr>
            <a:lvl4pPr marL="1836984" indent="0">
              <a:buNone/>
              <a:defRPr sz="2100" b="1"/>
            </a:lvl4pPr>
            <a:lvl5pPr marL="2449312" indent="0">
              <a:buNone/>
              <a:defRPr sz="2100" b="1"/>
            </a:lvl5pPr>
            <a:lvl6pPr marL="3061640" indent="0">
              <a:buNone/>
              <a:defRPr sz="2100" b="1"/>
            </a:lvl6pPr>
            <a:lvl7pPr marL="3673968" indent="0">
              <a:buNone/>
              <a:defRPr sz="2100" b="1"/>
            </a:lvl7pPr>
            <a:lvl8pPr marL="4286296" indent="0">
              <a:buNone/>
              <a:defRPr sz="2100" b="1"/>
            </a:lvl8pPr>
            <a:lvl9pPr marL="4898624"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47238"/>
            <a:ext cx="6062663" cy="444611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6CC5A-AE4B-5042-8495-B5715C059A52}"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685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6CC5A-AE4B-5042-8495-B5715C059A52}"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2302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66789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7245"/>
            <a:ext cx="4512470" cy="1307575"/>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7245"/>
            <a:ext cx="7667625" cy="658610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14820"/>
            <a:ext cx="4512470" cy="5278532"/>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42549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01787"/>
            <a:ext cx="8229600" cy="637711"/>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89514"/>
            <a:ext cx="8229600" cy="4630103"/>
          </a:xfrm>
        </p:spPr>
        <p:txBody>
          <a:bodyPr/>
          <a:lstStyle>
            <a:lvl1pPr marL="0" indent="0">
              <a:buNone/>
              <a:defRPr sz="4300"/>
            </a:lvl1pPr>
            <a:lvl2pPr marL="612328" indent="0">
              <a:buNone/>
              <a:defRPr sz="3800"/>
            </a:lvl2pPr>
            <a:lvl3pPr marL="1224656" indent="0">
              <a:buNone/>
              <a:defRPr sz="3200"/>
            </a:lvl3pPr>
            <a:lvl4pPr marL="1836984" indent="0">
              <a:buNone/>
              <a:defRPr sz="2700"/>
            </a:lvl4pPr>
            <a:lvl5pPr marL="2449312" indent="0">
              <a:buNone/>
              <a:defRPr sz="2700"/>
            </a:lvl5pPr>
            <a:lvl6pPr marL="3061640" indent="0">
              <a:buNone/>
              <a:defRPr sz="2700"/>
            </a:lvl6pPr>
            <a:lvl7pPr marL="3673968" indent="0">
              <a:buNone/>
              <a:defRPr sz="2700"/>
            </a:lvl7pPr>
            <a:lvl8pPr marL="4286296" indent="0">
              <a:buNone/>
              <a:defRPr sz="2700"/>
            </a:lvl8pPr>
            <a:lvl9pPr marL="4898624" indent="0">
              <a:buNone/>
              <a:defRPr sz="2700"/>
            </a:lvl9pPr>
          </a:lstStyle>
          <a:p>
            <a:endParaRPr lang="en-US"/>
          </a:p>
        </p:txBody>
      </p:sp>
      <p:sp>
        <p:nvSpPr>
          <p:cNvPr id="4" name="Text Placeholder 3"/>
          <p:cNvSpPr>
            <a:spLocks noGrp="1"/>
          </p:cNvSpPr>
          <p:nvPr>
            <p:ph type="body" sz="half" idx="2"/>
          </p:nvPr>
        </p:nvSpPr>
        <p:spPr>
          <a:xfrm>
            <a:off x="2688432" y="6039498"/>
            <a:ext cx="8229600" cy="905656"/>
          </a:xfrm>
        </p:spPr>
        <p:txBody>
          <a:bodyPr/>
          <a:lstStyle>
            <a:lvl1pPr marL="0" indent="0">
              <a:buNone/>
              <a:defRPr sz="1900"/>
            </a:lvl1pPr>
            <a:lvl2pPr marL="612328" indent="0">
              <a:buNone/>
              <a:defRPr sz="1600"/>
            </a:lvl2pPr>
            <a:lvl3pPr marL="1224656" indent="0">
              <a:buNone/>
              <a:defRPr sz="1300"/>
            </a:lvl3pPr>
            <a:lvl4pPr marL="1836984" indent="0">
              <a:buNone/>
              <a:defRPr sz="1200"/>
            </a:lvl4pPr>
            <a:lvl5pPr marL="2449312" indent="0">
              <a:buNone/>
              <a:defRPr sz="1200"/>
            </a:lvl5pPr>
            <a:lvl6pPr marL="3061640" indent="0">
              <a:buNone/>
              <a:defRPr sz="1200"/>
            </a:lvl6pPr>
            <a:lvl7pPr marL="3673968" indent="0">
              <a:buNone/>
              <a:defRPr sz="1200"/>
            </a:lvl7pPr>
            <a:lvl8pPr marL="4286296" indent="0">
              <a:buNone/>
              <a:defRPr sz="1200"/>
            </a:lvl8pPr>
            <a:lvl9pPr marL="489862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76077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09031"/>
            <a:ext cx="12344400" cy="1286140"/>
          </a:xfrm>
          <a:prstGeom prst="rect">
            <a:avLst/>
          </a:prstGeom>
        </p:spPr>
        <p:txBody>
          <a:bodyPr vert="horz" lIns="122466" tIns="61233" rIns="122466" bIns="61233" rtlCol="0" anchor="ctr">
            <a:normAutofit/>
          </a:bodyPr>
          <a:lstStyle/>
          <a:p>
            <a:r>
              <a:rPr lang="en-US"/>
              <a:t>Click to edit Master title style</a:t>
            </a:r>
          </a:p>
        </p:txBody>
      </p:sp>
      <p:sp>
        <p:nvSpPr>
          <p:cNvPr id="3" name="Text Placeholder 2"/>
          <p:cNvSpPr>
            <a:spLocks noGrp="1"/>
          </p:cNvSpPr>
          <p:nvPr>
            <p:ph type="body" idx="1"/>
          </p:nvPr>
        </p:nvSpPr>
        <p:spPr>
          <a:xfrm>
            <a:off x="685800" y="1800596"/>
            <a:ext cx="12344400" cy="5092756"/>
          </a:xfrm>
          <a:prstGeom prst="rect">
            <a:avLst/>
          </a:prstGeom>
        </p:spPr>
        <p:txBody>
          <a:bodyPr vert="horz" lIns="122466" tIns="61233" rIns="122466" bIns="612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152366"/>
            <a:ext cx="3200400" cy="410850"/>
          </a:xfrm>
          <a:prstGeom prst="rect">
            <a:avLst/>
          </a:prstGeom>
        </p:spPr>
        <p:txBody>
          <a:bodyPr vert="horz" lIns="122466" tIns="61233" rIns="122466" bIns="61233" rtlCol="0" anchor="ctr"/>
          <a:lstStyle>
            <a:lvl1pPr algn="l">
              <a:defRPr sz="1600">
                <a:solidFill>
                  <a:schemeClr val="tx1">
                    <a:tint val="75000"/>
                  </a:schemeClr>
                </a:solidFill>
              </a:defRPr>
            </a:lvl1pPr>
          </a:lstStyle>
          <a:p>
            <a:fld id="{5766CC5A-AE4B-5042-8495-B5715C059A52}" type="datetimeFigureOut">
              <a:rPr lang="en-US" smtClean="0"/>
              <a:t>7/21/2023</a:t>
            </a:fld>
            <a:endParaRPr lang="en-US"/>
          </a:p>
        </p:txBody>
      </p:sp>
      <p:sp>
        <p:nvSpPr>
          <p:cNvPr id="5" name="Footer Placeholder 4"/>
          <p:cNvSpPr>
            <a:spLocks noGrp="1"/>
          </p:cNvSpPr>
          <p:nvPr>
            <p:ph type="ftr" sz="quarter" idx="3"/>
          </p:nvPr>
        </p:nvSpPr>
        <p:spPr>
          <a:xfrm>
            <a:off x="4686300" y="7152366"/>
            <a:ext cx="4343400" cy="410850"/>
          </a:xfrm>
          <a:prstGeom prst="rect">
            <a:avLst/>
          </a:prstGeom>
        </p:spPr>
        <p:txBody>
          <a:bodyPr vert="horz" lIns="122466" tIns="61233" rIns="122466" bIns="6123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152366"/>
            <a:ext cx="3200400" cy="410850"/>
          </a:xfrm>
          <a:prstGeom prst="rect">
            <a:avLst/>
          </a:prstGeom>
        </p:spPr>
        <p:txBody>
          <a:bodyPr vert="horz" lIns="122466" tIns="61233" rIns="122466" bIns="61233" rtlCol="0" anchor="ctr"/>
          <a:lstStyle>
            <a:lvl1pPr algn="r">
              <a:defRPr sz="1600">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385476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2328" rtl="0" eaLnBrk="1" latinLnBrk="0" hangingPunct="1">
        <a:spcBef>
          <a:spcPct val="0"/>
        </a:spcBef>
        <a:buNone/>
        <a:defRPr sz="5900" kern="1200">
          <a:solidFill>
            <a:schemeClr val="tx1"/>
          </a:solidFill>
          <a:latin typeface="+mj-lt"/>
          <a:ea typeface="+mj-ea"/>
          <a:cs typeface="+mj-cs"/>
        </a:defRPr>
      </a:lvl1pPr>
    </p:titleStyle>
    <p:bodyStyle>
      <a:lvl1pPr marL="459246" indent="-459246" algn="l" defTabSz="612328" rtl="0" eaLnBrk="1" latinLnBrk="0" hangingPunct="1">
        <a:spcBef>
          <a:spcPct val="20000"/>
        </a:spcBef>
        <a:buFont typeface="Arial"/>
        <a:buChar char="•"/>
        <a:defRPr sz="4300" kern="1200">
          <a:solidFill>
            <a:schemeClr val="tx1"/>
          </a:solidFill>
          <a:latin typeface="+mn-lt"/>
          <a:ea typeface="+mn-ea"/>
          <a:cs typeface="+mn-cs"/>
        </a:defRPr>
      </a:lvl1pPr>
      <a:lvl2pPr marL="995033" indent="-382705" algn="l" defTabSz="612328" rtl="0" eaLnBrk="1" latinLnBrk="0" hangingPunct="1">
        <a:spcBef>
          <a:spcPct val="20000"/>
        </a:spcBef>
        <a:buFont typeface="Arial"/>
        <a:buChar char="–"/>
        <a:defRPr sz="3800" kern="1200">
          <a:solidFill>
            <a:schemeClr val="tx1"/>
          </a:solidFill>
          <a:latin typeface="+mn-lt"/>
          <a:ea typeface="+mn-ea"/>
          <a:cs typeface="+mn-cs"/>
        </a:defRPr>
      </a:lvl2pPr>
      <a:lvl3pPr marL="1530820" indent="-306164" algn="l" defTabSz="612328" rtl="0" eaLnBrk="1" latinLnBrk="0" hangingPunct="1">
        <a:spcBef>
          <a:spcPct val="20000"/>
        </a:spcBef>
        <a:buFont typeface="Arial"/>
        <a:buChar char="•"/>
        <a:defRPr sz="3200" kern="1200">
          <a:solidFill>
            <a:schemeClr val="tx1"/>
          </a:solidFill>
          <a:latin typeface="+mn-lt"/>
          <a:ea typeface="+mn-ea"/>
          <a:cs typeface="+mn-cs"/>
        </a:defRPr>
      </a:lvl3pPr>
      <a:lvl4pPr marL="2143148" indent="-306164" algn="l" defTabSz="612328" rtl="0" eaLnBrk="1" latinLnBrk="0" hangingPunct="1">
        <a:spcBef>
          <a:spcPct val="20000"/>
        </a:spcBef>
        <a:buFont typeface="Arial"/>
        <a:buChar char="–"/>
        <a:defRPr sz="2700" kern="1200">
          <a:solidFill>
            <a:schemeClr val="tx1"/>
          </a:solidFill>
          <a:latin typeface="+mn-lt"/>
          <a:ea typeface="+mn-ea"/>
          <a:cs typeface="+mn-cs"/>
        </a:defRPr>
      </a:lvl4pPr>
      <a:lvl5pPr marL="2755476" indent="-306164" algn="l" defTabSz="612328" rtl="0" eaLnBrk="1" latinLnBrk="0" hangingPunct="1">
        <a:spcBef>
          <a:spcPct val="20000"/>
        </a:spcBef>
        <a:buFont typeface="Arial"/>
        <a:buChar char="»"/>
        <a:defRPr sz="2700" kern="1200">
          <a:solidFill>
            <a:schemeClr val="tx1"/>
          </a:solidFill>
          <a:latin typeface="+mn-lt"/>
          <a:ea typeface="+mn-ea"/>
          <a:cs typeface="+mn-cs"/>
        </a:defRPr>
      </a:lvl5pPr>
      <a:lvl6pPr marL="3367804" indent="-306164" algn="l" defTabSz="612328" rtl="0" eaLnBrk="1" latinLnBrk="0" hangingPunct="1">
        <a:spcBef>
          <a:spcPct val="20000"/>
        </a:spcBef>
        <a:buFont typeface="Arial"/>
        <a:buChar char="•"/>
        <a:defRPr sz="2700" kern="1200">
          <a:solidFill>
            <a:schemeClr val="tx1"/>
          </a:solidFill>
          <a:latin typeface="+mn-lt"/>
          <a:ea typeface="+mn-ea"/>
          <a:cs typeface="+mn-cs"/>
        </a:defRPr>
      </a:lvl6pPr>
      <a:lvl7pPr marL="3980132" indent="-306164" algn="l" defTabSz="612328" rtl="0" eaLnBrk="1" latinLnBrk="0" hangingPunct="1">
        <a:spcBef>
          <a:spcPct val="20000"/>
        </a:spcBef>
        <a:buFont typeface="Arial"/>
        <a:buChar char="•"/>
        <a:defRPr sz="2700" kern="1200">
          <a:solidFill>
            <a:schemeClr val="tx1"/>
          </a:solidFill>
          <a:latin typeface="+mn-lt"/>
          <a:ea typeface="+mn-ea"/>
          <a:cs typeface="+mn-cs"/>
        </a:defRPr>
      </a:lvl7pPr>
      <a:lvl8pPr marL="4592460" indent="-306164" algn="l" defTabSz="612328" rtl="0" eaLnBrk="1" latinLnBrk="0" hangingPunct="1">
        <a:spcBef>
          <a:spcPct val="20000"/>
        </a:spcBef>
        <a:buFont typeface="Arial"/>
        <a:buChar char="•"/>
        <a:defRPr sz="2700" kern="1200">
          <a:solidFill>
            <a:schemeClr val="tx1"/>
          </a:solidFill>
          <a:latin typeface="+mn-lt"/>
          <a:ea typeface="+mn-ea"/>
          <a:cs typeface="+mn-cs"/>
        </a:defRPr>
      </a:lvl8pPr>
      <a:lvl9pPr marL="5204788" indent="-306164" algn="l" defTabSz="61232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2328" rtl="0" eaLnBrk="1" latinLnBrk="0" hangingPunct="1">
        <a:defRPr sz="2400" kern="1200">
          <a:solidFill>
            <a:schemeClr val="tx1"/>
          </a:solidFill>
          <a:latin typeface="+mn-lt"/>
          <a:ea typeface="+mn-ea"/>
          <a:cs typeface="+mn-cs"/>
        </a:defRPr>
      </a:lvl1pPr>
      <a:lvl2pPr marL="612328" algn="l" defTabSz="612328" rtl="0" eaLnBrk="1" latinLnBrk="0" hangingPunct="1">
        <a:defRPr sz="2400" kern="1200">
          <a:solidFill>
            <a:schemeClr val="tx1"/>
          </a:solidFill>
          <a:latin typeface="+mn-lt"/>
          <a:ea typeface="+mn-ea"/>
          <a:cs typeface="+mn-cs"/>
        </a:defRPr>
      </a:lvl2pPr>
      <a:lvl3pPr marL="1224656" algn="l" defTabSz="612328" rtl="0" eaLnBrk="1" latinLnBrk="0" hangingPunct="1">
        <a:defRPr sz="2400" kern="1200">
          <a:solidFill>
            <a:schemeClr val="tx1"/>
          </a:solidFill>
          <a:latin typeface="+mn-lt"/>
          <a:ea typeface="+mn-ea"/>
          <a:cs typeface="+mn-cs"/>
        </a:defRPr>
      </a:lvl3pPr>
      <a:lvl4pPr marL="1836984" algn="l" defTabSz="612328" rtl="0" eaLnBrk="1" latinLnBrk="0" hangingPunct="1">
        <a:defRPr sz="2400" kern="1200">
          <a:solidFill>
            <a:schemeClr val="tx1"/>
          </a:solidFill>
          <a:latin typeface="+mn-lt"/>
          <a:ea typeface="+mn-ea"/>
          <a:cs typeface="+mn-cs"/>
        </a:defRPr>
      </a:lvl4pPr>
      <a:lvl5pPr marL="2449312" algn="l" defTabSz="612328" rtl="0" eaLnBrk="1" latinLnBrk="0" hangingPunct="1">
        <a:defRPr sz="2400" kern="1200">
          <a:solidFill>
            <a:schemeClr val="tx1"/>
          </a:solidFill>
          <a:latin typeface="+mn-lt"/>
          <a:ea typeface="+mn-ea"/>
          <a:cs typeface="+mn-cs"/>
        </a:defRPr>
      </a:lvl5pPr>
      <a:lvl6pPr marL="3061640" algn="l" defTabSz="612328" rtl="0" eaLnBrk="1" latinLnBrk="0" hangingPunct="1">
        <a:defRPr sz="2400" kern="1200">
          <a:solidFill>
            <a:schemeClr val="tx1"/>
          </a:solidFill>
          <a:latin typeface="+mn-lt"/>
          <a:ea typeface="+mn-ea"/>
          <a:cs typeface="+mn-cs"/>
        </a:defRPr>
      </a:lvl6pPr>
      <a:lvl7pPr marL="3673968" algn="l" defTabSz="612328" rtl="0" eaLnBrk="1" latinLnBrk="0" hangingPunct="1">
        <a:defRPr sz="2400" kern="1200">
          <a:solidFill>
            <a:schemeClr val="tx1"/>
          </a:solidFill>
          <a:latin typeface="+mn-lt"/>
          <a:ea typeface="+mn-ea"/>
          <a:cs typeface="+mn-cs"/>
        </a:defRPr>
      </a:lvl7pPr>
      <a:lvl8pPr marL="4286296" algn="l" defTabSz="612328" rtl="0" eaLnBrk="1" latinLnBrk="0" hangingPunct="1">
        <a:defRPr sz="2400" kern="1200">
          <a:solidFill>
            <a:schemeClr val="tx1"/>
          </a:solidFill>
          <a:latin typeface="+mn-lt"/>
          <a:ea typeface="+mn-ea"/>
          <a:cs typeface="+mn-cs"/>
        </a:defRPr>
      </a:lvl8pPr>
      <a:lvl9pPr marL="4898624" algn="l" defTabSz="6123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urriculumForms@ilstu.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urriculum.illinoisstate.edu/procedur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llinoisstate.edu/catalog/undergraduate/family-consumer-sciences/dietetics-course-requirements/pla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illinoisstate.edu/catalog/undergraduate/ba-grad-req/" TargetMode="External"/><Relationship Id="rId3" Type="http://schemas.openxmlformats.org/officeDocument/2006/relationships/hyperlink" Target="https://illinoisstate.edu/catalog/undergraduate/general-education/program/" TargetMode="External"/><Relationship Id="rId7" Type="http://schemas.openxmlformats.org/officeDocument/2006/relationships/hyperlink" Target="https://illinoisstate.edu/catalog/undergraduate/arts-sciences-foreign-language/"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illinoisstate.edu/catalog/undergraduate/bs-smt-grad-req/" TargetMode="External"/><Relationship Id="rId5" Type="http://schemas.openxmlformats.org/officeDocument/2006/relationships/hyperlink" Target="https://illinoisstate.edu/catalog/undergraduate/ideas/" TargetMode="External"/><Relationship Id="rId4" Type="http://schemas.openxmlformats.org/officeDocument/2006/relationships/hyperlink" Target="https://illinoisstate.edu/catalog/undergraduate/amal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vost.illinoisstate.edu/planning/changes/program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provost.illinoisstate.edu/planning/changes/programs/#FI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gistrar.illinoisstate.edu/curriculumform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urriculum.illinoisstate.edu/forms/deadlin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urriculum.illinoisstate.edu/forms/deadlin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llinoisstate.edu/catalog/undergraduate/creative-technologies/#audio-music-producti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urriculum.illinoisstate.edu/procedures/operating-procedures/#accelerated-program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illinoisstate.edu/catalog/undergraduate/marketing/advanced-marketing-analytics-accelerated-course-require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9C089F9-F62D-4147-765C-C32FF5DD2374}"/>
              </a:ext>
            </a:extLst>
          </p:cNvPr>
          <p:cNvSpPr txBox="1"/>
          <p:nvPr/>
        </p:nvSpPr>
        <p:spPr>
          <a:xfrm>
            <a:off x="530942" y="737419"/>
            <a:ext cx="12447639" cy="1446550"/>
          </a:xfrm>
          <a:prstGeom prst="rect">
            <a:avLst/>
          </a:prstGeom>
          <a:noFill/>
        </p:spPr>
        <p:txBody>
          <a:bodyPr wrap="square" rtlCol="0">
            <a:spAutoFit/>
          </a:bodyPr>
          <a:lstStyle/>
          <a:p>
            <a:r>
              <a:rPr lang="en-US" sz="4400" dirty="0"/>
              <a:t>Curriculum Proposal Process </a:t>
            </a:r>
            <a:br>
              <a:rPr lang="en-US" dirty="0"/>
            </a:br>
            <a:r>
              <a:rPr lang="en-US" sz="4400" dirty="0"/>
              <a:t>New Major, Sequence or Minor</a:t>
            </a:r>
            <a:endParaRPr lang="en-US" dirty="0"/>
          </a:p>
        </p:txBody>
      </p:sp>
      <p:sp>
        <p:nvSpPr>
          <p:cNvPr id="3" name="TextBox 2">
            <a:extLst>
              <a:ext uri="{FF2B5EF4-FFF2-40B4-BE49-F238E27FC236}">
                <a16:creationId xmlns:a16="http://schemas.microsoft.com/office/drawing/2014/main" id="{FE824268-E0AB-07A1-E1D0-B8FFB89C1BCA}"/>
              </a:ext>
            </a:extLst>
          </p:cNvPr>
          <p:cNvSpPr txBox="1"/>
          <p:nvPr/>
        </p:nvSpPr>
        <p:spPr>
          <a:xfrm>
            <a:off x="530942" y="5456903"/>
            <a:ext cx="10294374" cy="1569660"/>
          </a:xfrm>
          <a:prstGeom prst="rect">
            <a:avLst/>
          </a:prstGeom>
          <a:noFill/>
        </p:spPr>
        <p:txBody>
          <a:bodyPr wrap="square" rtlCol="0">
            <a:spAutoFit/>
          </a:bodyPr>
          <a:lstStyle/>
          <a:p>
            <a:r>
              <a:rPr lang="en-US" dirty="0"/>
              <a:t>Proposal questions should be directed to </a:t>
            </a:r>
            <a:r>
              <a:rPr lang="en-US" dirty="0">
                <a:hlinkClick r:id="rId3"/>
              </a:rPr>
              <a:t>CurriculumForms@ilstu.edu</a:t>
            </a:r>
            <a:r>
              <a:rPr lang="en-US" dirty="0"/>
              <a:t>  </a:t>
            </a:r>
          </a:p>
          <a:p>
            <a:endParaRPr lang="en-US" dirty="0"/>
          </a:p>
          <a:p>
            <a:r>
              <a:rPr lang="en-US" dirty="0"/>
              <a:t>Refer to the Curriculum website for additional resources: </a:t>
            </a:r>
            <a:r>
              <a:rPr lang="en-US" dirty="0">
                <a:hlinkClick r:id="rId4"/>
              </a:rPr>
              <a:t>https://curriculum.illinoisstate.edu/procedures/</a:t>
            </a:r>
            <a:r>
              <a:rPr lang="en-US" dirty="0"/>
              <a:t>  </a:t>
            </a:r>
          </a:p>
        </p:txBody>
      </p:sp>
    </p:spTree>
    <p:extLst>
      <p:ext uri="{BB962C8B-B14F-4D97-AF65-F5344CB8AC3E}">
        <p14:creationId xmlns:p14="http://schemas.microsoft.com/office/powerpoint/2010/main" val="232293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1446550"/>
          </a:xfrm>
          <a:prstGeom prst="rect">
            <a:avLst/>
          </a:prstGeom>
          <a:noFill/>
        </p:spPr>
        <p:txBody>
          <a:bodyPr wrap="square" rtlCol="0">
            <a:spAutoFit/>
          </a:bodyPr>
          <a:lstStyle/>
          <a:p>
            <a:r>
              <a:rPr lang="en-US" sz="4400" dirty="0"/>
              <a:t>Sample Plans of Study for Undergraduate Majors and Sequences</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1592785"/>
            <a:ext cx="12408309" cy="5940088"/>
          </a:xfrm>
          <a:prstGeom prst="rect">
            <a:avLst/>
          </a:prstGeom>
          <a:noFill/>
        </p:spPr>
        <p:txBody>
          <a:bodyPr wrap="square" rtlCol="0">
            <a:spAutoFit/>
          </a:bodyPr>
          <a:lstStyle/>
          <a:p>
            <a:pPr marL="342900" indent="-342900">
              <a:buFont typeface="Arial" panose="020B0604020202020204" pitchFamily="34" charset="0"/>
              <a:buChar char="•"/>
            </a:pPr>
            <a:r>
              <a:rPr lang="en-US" dirty="0"/>
              <a:t>Each major and sequence must have a sample plan of study as part of the required catalog copy</a:t>
            </a:r>
          </a:p>
          <a:p>
            <a:pPr marL="342900" indent="-342900">
              <a:buFont typeface="Arial" panose="020B0604020202020204" pitchFamily="34" charset="0"/>
              <a:buChar char="•"/>
            </a:pPr>
            <a:r>
              <a:rPr lang="en-US" dirty="0"/>
              <a:t>Review an existing major or sequence’s sample plan of study as a guide for the format to use</a:t>
            </a:r>
            <a:br>
              <a:rPr lang="en-US" dirty="0">
                <a:hlinkClick r:id="rId3"/>
              </a:rPr>
            </a:br>
            <a:r>
              <a:rPr lang="en-US" sz="2000" dirty="0">
                <a:hlinkClick r:id="rId3"/>
              </a:rPr>
              <a:t>https://illinoisstate.edu/catalog/undergraduate/family-consumer-sciences/dietetics-course-requirements/plan/</a:t>
            </a:r>
            <a:r>
              <a:rPr lang="en-US" sz="2000" dirty="0"/>
              <a:t>   </a:t>
            </a:r>
            <a:br>
              <a:rPr lang="en-US" dirty="0"/>
            </a:br>
            <a:r>
              <a:rPr lang="en-US" dirty="0"/>
              <a:t> </a:t>
            </a:r>
          </a:p>
          <a:p>
            <a:pPr marL="342900" indent="-342900">
              <a:buFont typeface="Arial" panose="020B0604020202020204" pitchFamily="34" charset="0"/>
              <a:buChar char="•"/>
            </a:pPr>
            <a:r>
              <a:rPr lang="en-US" dirty="0"/>
              <a:t>Address all appropriate graduation requirements: </a:t>
            </a:r>
          </a:p>
          <a:p>
            <a:pPr marL="955228" lvl="1" indent="-342900">
              <a:buFont typeface="Arial" panose="020B0604020202020204" pitchFamily="34" charset="0"/>
              <a:buChar char="•"/>
            </a:pPr>
            <a:r>
              <a:rPr lang="en-US" dirty="0"/>
              <a:t>Total hours required (120 credit hours) </a:t>
            </a:r>
          </a:p>
          <a:p>
            <a:pPr marL="955228" lvl="1" indent="-342900">
              <a:buFont typeface="Arial" panose="020B0604020202020204" pitchFamily="34" charset="0"/>
              <a:buChar char="•"/>
            </a:pPr>
            <a:r>
              <a:rPr lang="en-US" dirty="0"/>
              <a:t>Senior College hours (40 credit hours – this is a change as of the 2024-2025 catalog)</a:t>
            </a:r>
          </a:p>
          <a:p>
            <a:endParaRPr lang="en-US" dirty="0"/>
          </a:p>
          <a:p>
            <a:pPr marL="342900" indent="-342900">
              <a:buFont typeface="Arial" panose="020B0604020202020204" pitchFamily="34" charset="0"/>
              <a:buChar char="•"/>
            </a:pPr>
            <a:r>
              <a:rPr lang="en-US" dirty="0"/>
              <a:t>Sample plans of study are part of the catalog copy; future revisions must be made by submitting an Editorial Request in the Curriculum Forms System. Changes are approved for the </a:t>
            </a:r>
            <a:r>
              <a:rPr lang="en-US" u="sng" dirty="0"/>
              <a:t>upcoming catalog year. </a:t>
            </a:r>
          </a:p>
          <a:p>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9504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1446550"/>
          </a:xfrm>
          <a:prstGeom prst="rect">
            <a:avLst/>
          </a:prstGeom>
          <a:noFill/>
        </p:spPr>
        <p:txBody>
          <a:bodyPr wrap="square" rtlCol="0">
            <a:spAutoFit/>
          </a:bodyPr>
          <a:lstStyle/>
          <a:p>
            <a:r>
              <a:rPr lang="en-US" sz="4400" dirty="0"/>
              <a:t>Sample Plans of Study for Undergraduate Majors and Sequences</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1592785"/>
            <a:ext cx="12408309" cy="6740307"/>
          </a:xfrm>
          <a:prstGeom prst="rect">
            <a:avLst/>
          </a:prstGeom>
          <a:noFill/>
        </p:spPr>
        <p:txBody>
          <a:bodyPr wrap="square" rtlCol="0">
            <a:spAutoFit/>
          </a:bodyPr>
          <a:lstStyle/>
          <a:p>
            <a:pPr marL="342900" indent="-342900">
              <a:buFont typeface="Arial" panose="020B0604020202020204" pitchFamily="34" charset="0"/>
              <a:buChar char="•"/>
            </a:pPr>
            <a:r>
              <a:rPr lang="en-US" dirty="0"/>
              <a:t>ISU General Education Program </a:t>
            </a:r>
            <a:r>
              <a:rPr lang="en-US" dirty="0">
                <a:hlinkClick r:id="rId3"/>
              </a:rPr>
              <a:t>https://illinoisstate.edu/catalog/undergraduate/general-education/program/</a:t>
            </a:r>
            <a:r>
              <a:rPr lang="en-US" dirty="0"/>
              <a:t>  </a:t>
            </a:r>
          </a:p>
          <a:p>
            <a:pPr marL="342900" indent="-342900">
              <a:buFont typeface="Arial" panose="020B0604020202020204" pitchFamily="34" charset="0"/>
              <a:buChar char="•"/>
            </a:pPr>
            <a:r>
              <a:rPr lang="en-US" dirty="0"/>
              <a:t>AMALI </a:t>
            </a:r>
            <a:r>
              <a:rPr lang="en-US" dirty="0">
                <a:hlinkClick r:id="rId4"/>
              </a:rPr>
              <a:t>https://illinoisstate.edu/catalog/undergraduate/amali/</a:t>
            </a:r>
            <a:r>
              <a:rPr lang="en-US" dirty="0"/>
              <a:t>  </a:t>
            </a:r>
          </a:p>
          <a:p>
            <a:pPr marL="342900" indent="-342900">
              <a:buFont typeface="Arial" panose="020B0604020202020204" pitchFamily="34" charset="0"/>
              <a:buChar char="•"/>
            </a:pPr>
            <a:r>
              <a:rPr lang="en-US" dirty="0"/>
              <a:t>IDEAS </a:t>
            </a:r>
            <a:r>
              <a:rPr lang="en-US" dirty="0">
                <a:hlinkClick r:id="rId5"/>
              </a:rPr>
              <a:t>https://illinoisstate.edu/catalog/undergraduate/ideas/</a:t>
            </a:r>
            <a:r>
              <a:rPr lang="en-US" dirty="0"/>
              <a:t>  </a:t>
            </a:r>
          </a:p>
          <a:p>
            <a:pPr marL="342900" indent="-342900">
              <a:buFont typeface="Arial" panose="020B0604020202020204" pitchFamily="34" charset="0"/>
              <a:buChar char="•"/>
            </a:pPr>
            <a:r>
              <a:rPr lang="en-US" dirty="0"/>
              <a:t>Bachelor of Science - one additional science, mathematics, statistics, and/or technology course (beyond the General Education requirements </a:t>
            </a:r>
            <a:r>
              <a:rPr lang="en-US" dirty="0">
                <a:hlinkClick r:id="rId6"/>
              </a:rPr>
              <a:t>https://illinoisstate.edu/catalog/undergraduate/bs-smt-grad-req/</a:t>
            </a:r>
            <a:r>
              <a:rPr lang="en-US" dirty="0"/>
              <a:t>  </a:t>
            </a:r>
          </a:p>
          <a:p>
            <a:pPr marL="342900" indent="-342900">
              <a:buFont typeface="Arial" panose="020B0604020202020204" pitchFamily="34" charset="0"/>
              <a:buChar char="•"/>
            </a:pPr>
            <a:r>
              <a:rPr lang="en-US" dirty="0"/>
              <a:t>College of Arts and Sciences world language requirement </a:t>
            </a:r>
            <a:r>
              <a:rPr lang="en-US" dirty="0">
                <a:hlinkClick r:id="rId7"/>
              </a:rPr>
              <a:t>https://illinoisstate.edu/catalog/undergraduate/arts-sciences-foreign-language/</a:t>
            </a:r>
            <a:r>
              <a:rPr lang="en-US" dirty="0"/>
              <a:t>  </a:t>
            </a:r>
          </a:p>
          <a:p>
            <a:pPr marL="342900" indent="-342900">
              <a:buFont typeface="Arial" panose="020B0604020202020204" pitchFamily="34" charset="0"/>
              <a:buChar char="•"/>
            </a:pPr>
            <a:r>
              <a:rPr lang="en-US" dirty="0"/>
              <a:t>Bachelor of Arts foreign language requirement </a:t>
            </a:r>
            <a:r>
              <a:rPr lang="en-US" dirty="0">
                <a:hlinkClick r:id="rId8"/>
              </a:rPr>
              <a:t>https://illinoisstate.edu/catalog/undergraduate/ba-grad-req/</a:t>
            </a:r>
            <a:r>
              <a:rPr lang="en-US" dirty="0"/>
              <a:t>  </a:t>
            </a:r>
          </a:p>
          <a:p>
            <a:endParaRPr lang="en-US" dirty="0"/>
          </a:p>
          <a:p>
            <a:endParaRPr lang="en-US" dirty="0"/>
          </a:p>
          <a:p>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9974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66402"/>
            <a:ext cx="11061290" cy="769441"/>
          </a:xfrm>
          <a:prstGeom prst="rect">
            <a:avLst/>
          </a:prstGeom>
          <a:noFill/>
        </p:spPr>
        <p:txBody>
          <a:bodyPr wrap="square" rtlCol="0">
            <a:spAutoFit/>
          </a:bodyPr>
          <a:lstStyle/>
          <a:p>
            <a:r>
              <a:rPr lang="en-US" sz="4400" dirty="0"/>
              <a:t>Proposal Approval Routing </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16280"/>
            <a:ext cx="12408309" cy="7478970"/>
          </a:xfrm>
          <a:prstGeom prst="rect">
            <a:avLst/>
          </a:prstGeom>
          <a:noFill/>
        </p:spPr>
        <p:txBody>
          <a:bodyPr wrap="square" rtlCol="0">
            <a:spAutoFit/>
          </a:bodyPr>
          <a:lstStyle/>
          <a:p>
            <a:pPr marL="342900" indent="-342900">
              <a:buFont typeface="Arial" panose="020B0604020202020204" pitchFamily="34" charset="0"/>
              <a:buChar char="•"/>
            </a:pPr>
            <a:r>
              <a:rPr lang="en-US" dirty="0"/>
              <a:t>Department/school curriculum committee and chair</a:t>
            </a:r>
          </a:p>
          <a:p>
            <a:pPr marL="342900" indent="-342900">
              <a:buFont typeface="Arial" panose="020B0604020202020204" pitchFamily="34" charset="0"/>
              <a:buChar char="•"/>
            </a:pPr>
            <a:r>
              <a:rPr lang="en-US" dirty="0"/>
              <a:t>College curriculum committee and College Dean</a:t>
            </a:r>
          </a:p>
          <a:p>
            <a:pPr marL="342900" indent="-342900">
              <a:buFont typeface="Arial" panose="020B0604020202020204" pitchFamily="34" charset="0"/>
              <a:buChar char="•"/>
            </a:pPr>
            <a:r>
              <a:rPr lang="en-US" dirty="0"/>
              <a:t>If it is a program that leads to teacher certification it must be reviewed and approved by the Council for Teacher Education </a:t>
            </a:r>
          </a:p>
          <a:p>
            <a:pPr marL="342900" indent="-342900">
              <a:buFont typeface="Arial" panose="020B0604020202020204" pitchFamily="34" charset="0"/>
              <a:buChar char="•"/>
            </a:pPr>
            <a:r>
              <a:rPr lang="en-US" dirty="0"/>
              <a:t>After the College Curriculum Committee and College Dean (and if required CTE or CGE) have approved the program proposal, it will be electronically routed to the University Curriculum Committee Secretary for technical review, campus circulation and consideration by the University Curriculum Committee or Graduate Curriculum Committee.</a:t>
            </a:r>
          </a:p>
          <a:p>
            <a:pPr marL="342900" indent="-342900">
              <a:buFont typeface="Arial" panose="020B0604020202020204" pitchFamily="34" charset="0"/>
              <a:buChar char="•"/>
            </a:pPr>
            <a:r>
              <a:rPr lang="en-US" dirty="0"/>
              <a:t>Academic Senate</a:t>
            </a:r>
          </a:p>
          <a:p>
            <a:pPr marL="342900" indent="-342900">
              <a:buFont typeface="Arial" panose="020B0604020202020204" pitchFamily="34" charset="0"/>
              <a:buChar char="•"/>
            </a:pPr>
            <a:r>
              <a:rPr lang="en-US" dirty="0"/>
              <a:t>Provost  </a:t>
            </a:r>
          </a:p>
          <a:p>
            <a:pPr marL="342900" indent="-342900">
              <a:buFont typeface="Arial" panose="020B0604020202020204" pitchFamily="34" charset="0"/>
              <a:buChar char="•"/>
            </a:pPr>
            <a:r>
              <a:rPr lang="en-US" dirty="0"/>
              <a:t>Proposals for new majors must be approved by the Illinois Board of Higher Education (this is why the deadline for new programs/majors is January the year prior to the proposed starting catalog year.  The deadline is when the proposal is at the University Curriculum Committee or the Graduate Curriculum Committee status</a:t>
            </a:r>
          </a:p>
          <a:p>
            <a:endParaRPr lang="en-US" dirty="0"/>
          </a:p>
          <a:p>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3786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6696F75A-3992-256E-7240-8FCD1CE34111}"/>
              </a:ext>
            </a:extLst>
          </p:cNvPr>
          <p:cNvSpPr txBox="1"/>
          <p:nvPr/>
        </p:nvSpPr>
        <p:spPr>
          <a:xfrm>
            <a:off x="639097" y="334297"/>
            <a:ext cx="12388645" cy="707886"/>
          </a:xfrm>
          <a:prstGeom prst="rect">
            <a:avLst/>
          </a:prstGeom>
          <a:noFill/>
        </p:spPr>
        <p:txBody>
          <a:bodyPr wrap="square" rtlCol="0">
            <a:spAutoFit/>
          </a:bodyPr>
          <a:lstStyle/>
          <a:p>
            <a:r>
              <a:rPr lang="en-US" sz="4000" dirty="0"/>
              <a:t>First Steps </a:t>
            </a:r>
          </a:p>
        </p:txBody>
      </p:sp>
      <p:sp>
        <p:nvSpPr>
          <p:cNvPr id="3" name="TextBox 2">
            <a:extLst>
              <a:ext uri="{FF2B5EF4-FFF2-40B4-BE49-F238E27FC236}">
                <a16:creationId xmlns:a16="http://schemas.microsoft.com/office/drawing/2014/main" id="{F84C7FAE-94D4-0B30-CAD3-4D02ED835050}"/>
              </a:ext>
            </a:extLst>
          </p:cNvPr>
          <p:cNvSpPr txBox="1"/>
          <p:nvPr/>
        </p:nvSpPr>
        <p:spPr>
          <a:xfrm>
            <a:off x="722669" y="1288025"/>
            <a:ext cx="12305073" cy="3785652"/>
          </a:xfrm>
          <a:prstGeom prst="rect">
            <a:avLst/>
          </a:prstGeom>
          <a:noFill/>
        </p:spPr>
        <p:txBody>
          <a:bodyPr wrap="square" rtlCol="0">
            <a:spAutoFit/>
          </a:bodyPr>
          <a:lstStyle/>
          <a:p>
            <a:pPr marL="342900" indent="-342900">
              <a:buFont typeface="Arial" panose="020B0604020202020204" pitchFamily="34" charset="0"/>
              <a:buChar char="•"/>
            </a:pPr>
            <a:r>
              <a:rPr lang="en-US" dirty="0"/>
              <a:t>There are steps that need to be taken before a new sequence proposal is started. </a:t>
            </a:r>
            <a:br>
              <a:rPr lang="en-US" dirty="0"/>
            </a:br>
            <a:r>
              <a:rPr lang="en-US" dirty="0"/>
              <a:t>Visit the Provost’s Office website and review the information about Development of New Academic Programs</a:t>
            </a:r>
            <a:br>
              <a:rPr lang="en-US" dirty="0"/>
            </a:br>
            <a:r>
              <a:rPr lang="en-US" dirty="0">
                <a:hlinkClick r:id="rId3"/>
              </a:rPr>
              <a:t>https://provost.illinoisstate.edu/planning/changes/programs</a:t>
            </a:r>
            <a:r>
              <a:rPr lang="en-US">
                <a:hlinkClick r:id="rId3"/>
              </a:rPr>
              <a:t>/</a:t>
            </a:r>
            <a:r>
              <a:rPr lang="en-US"/>
              <a:t>  </a:t>
            </a:r>
            <a:br>
              <a:rPr lang="en-US" dirty="0"/>
            </a:br>
            <a:endParaRPr lang="en-US" dirty="0"/>
          </a:p>
          <a:p>
            <a:pPr marL="342900" indent="-342900">
              <a:buFont typeface="Arial" panose="020B0604020202020204" pitchFamily="34" charset="0"/>
              <a:buChar char="•"/>
            </a:pPr>
            <a:r>
              <a:rPr lang="en-US" dirty="0"/>
              <a:t>Complete the Financial Implication Form </a:t>
            </a:r>
            <a:br>
              <a:rPr lang="en-US" dirty="0"/>
            </a:br>
            <a:r>
              <a:rPr lang="en-US" dirty="0">
                <a:hlinkClick r:id="rId4"/>
              </a:rPr>
              <a:t>https://provost.illinoisstate.edu/planning/changes/programs/#FIF</a:t>
            </a:r>
            <a:r>
              <a:rPr lang="en-US" dirty="0"/>
              <a:t>  </a:t>
            </a:r>
          </a:p>
          <a:p>
            <a:r>
              <a:rPr lang="en-US" dirty="0"/>
              <a:t>	This form is not part of the Curriculum Forms System but is a required document that must 	be approved and ultimately attached to the curriculum proposal. </a:t>
            </a:r>
          </a:p>
          <a:p>
            <a:r>
              <a:rPr lang="en-US" dirty="0"/>
              <a:t>	Questions about the Financial Implication Form should be directed to the Provost’s Office </a:t>
            </a:r>
          </a:p>
        </p:txBody>
      </p:sp>
    </p:spTree>
    <p:extLst>
      <p:ext uri="{BB962C8B-B14F-4D97-AF65-F5344CB8AC3E}">
        <p14:creationId xmlns:p14="http://schemas.microsoft.com/office/powerpoint/2010/main" val="170510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462116"/>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1231557"/>
            <a:ext cx="12408309" cy="4524315"/>
          </a:xfrm>
          <a:prstGeom prst="rect">
            <a:avLst/>
          </a:prstGeom>
          <a:noFill/>
        </p:spPr>
        <p:txBody>
          <a:bodyPr wrap="square" rtlCol="0">
            <a:spAutoFit/>
          </a:bodyPr>
          <a:lstStyle/>
          <a:p>
            <a:pPr marL="342900" indent="-342900">
              <a:buFont typeface="Arial" panose="020B0604020202020204" pitchFamily="34" charset="0"/>
              <a:buChar char="•"/>
            </a:pPr>
            <a:r>
              <a:rPr lang="en-US" dirty="0"/>
              <a:t>Login to Curriculum Forms </a:t>
            </a:r>
            <a:r>
              <a:rPr lang="en-US" dirty="0">
                <a:hlinkClick r:id="rId3"/>
              </a:rPr>
              <a:t>https://registrar.illinoisstate.edu/curriculumforms/</a:t>
            </a:r>
            <a:r>
              <a:rPr lang="en-US" dirty="0"/>
              <a:t>  </a:t>
            </a:r>
          </a:p>
          <a:p>
            <a:pPr marL="955228" lvl="1" indent="-342900">
              <a:buFont typeface="Arial" panose="020B0604020202020204" pitchFamily="34" charset="0"/>
              <a:buChar char="•"/>
            </a:pPr>
            <a:r>
              <a:rPr lang="en-US" dirty="0"/>
              <a:t>If a box does not appear for you to enter your User Name and Password, disable the "pop-up blocker" feature of your internet browser.</a:t>
            </a:r>
          </a:p>
          <a:p>
            <a:pPr marL="955228" lvl="1" indent="-342900">
              <a:buFont typeface="Arial" panose="020B0604020202020204" pitchFamily="34" charset="0"/>
              <a:buChar char="•"/>
            </a:pPr>
            <a:r>
              <a:rPr lang="en-US" dirty="0"/>
              <a:t>Use your Illinois State email address (e.g. rredbird@ilstu.edu) as the username and your email password to login.</a:t>
            </a:r>
          </a:p>
          <a:p>
            <a:pPr marL="955228" lvl="1" indent="-342900">
              <a:buFont typeface="Arial" panose="020B0604020202020204" pitchFamily="34" charset="0"/>
              <a:buChar char="•"/>
            </a:pPr>
            <a:r>
              <a:rPr lang="en-US" dirty="0"/>
              <a:t>You can also prefix your ULID with "</a:t>
            </a:r>
            <a:r>
              <a:rPr lang="en-US" dirty="0" err="1"/>
              <a:t>adilstu</a:t>
            </a:r>
            <a:r>
              <a:rPr lang="en-US" dirty="0"/>
              <a:t>\" (e.g. </a:t>
            </a:r>
            <a:r>
              <a:rPr lang="en-US" dirty="0" err="1"/>
              <a:t>adilstu</a:t>
            </a:r>
            <a:r>
              <a:rPr lang="en-US" dirty="0"/>
              <a:t>\</a:t>
            </a:r>
            <a:r>
              <a:rPr lang="en-US" dirty="0" err="1"/>
              <a:t>rredbird</a:t>
            </a:r>
            <a:r>
              <a:rPr lang="en-US" dirty="0"/>
              <a:t>) as the username. Some browsers allow the use of your ULID only.</a:t>
            </a:r>
          </a:p>
          <a:p>
            <a:r>
              <a:rPr lang="en-US" dirty="0"/>
              <a:t>		If prompted for a Domain use "</a:t>
            </a:r>
            <a:r>
              <a:rPr lang="en-US" dirty="0" err="1"/>
              <a:t>adilstu</a:t>
            </a:r>
            <a:r>
              <a:rPr lang="en-US" dirty="0"/>
              <a:t>" and only your ULID as the username.</a:t>
            </a:r>
          </a:p>
          <a:p>
            <a:pPr marL="342900" indent="-342900">
              <a:buFont typeface="Arial" panose="020B0604020202020204" pitchFamily="34" charset="0"/>
              <a:buChar char="•"/>
            </a:pPr>
            <a:r>
              <a:rPr lang="en-US" dirty="0"/>
              <a:t>Select New Program from the top navigation</a:t>
            </a:r>
          </a:p>
          <a:p>
            <a:pPr marL="342900" indent="-342900">
              <a:buFont typeface="Arial" panose="020B0604020202020204" pitchFamily="34" charset="0"/>
              <a:buChar char="•"/>
            </a:pPr>
            <a:r>
              <a:rPr lang="en-US" dirty="0"/>
              <a:t>Select either Create Undergraduate or Graduate Proposal</a:t>
            </a:r>
          </a:p>
          <a:p>
            <a:pPr marL="342900" indent="-342900">
              <a:buFont typeface="Arial" panose="020B0604020202020204" pitchFamily="34" charset="0"/>
              <a:buChar char="•"/>
            </a:pPr>
            <a:r>
              <a:rPr lang="en-US" dirty="0"/>
              <a:t>You should have at least one coauthor for each proposal so that more than one person in a department/school has the ability to access and edit the proposal</a:t>
            </a:r>
          </a:p>
        </p:txBody>
      </p:sp>
    </p:spTree>
    <p:extLst>
      <p:ext uri="{BB962C8B-B14F-4D97-AF65-F5344CB8AC3E}">
        <p14:creationId xmlns:p14="http://schemas.microsoft.com/office/powerpoint/2010/main" val="233910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97327"/>
            <a:ext cx="12408309" cy="5262979"/>
          </a:xfrm>
          <a:prstGeom prst="rect">
            <a:avLst/>
          </a:prstGeom>
          <a:noFill/>
        </p:spPr>
        <p:txBody>
          <a:bodyPr wrap="square" rtlCol="0">
            <a:spAutoFit/>
          </a:bodyPr>
          <a:lstStyle/>
          <a:p>
            <a:pPr marL="342900" indent="-342900">
              <a:buFont typeface="Arial" panose="020B0604020202020204" pitchFamily="34" charset="0"/>
              <a:buChar char="•"/>
            </a:pPr>
            <a:r>
              <a:rPr lang="en-US" dirty="0"/>
              <a:t>Check the appropriate option: New major, sequence or minor </a:t>
            </a:r>
            <a:br>
              <a:rPr lang="en-US" dirty="0"/>
            </a:br>
            <a:endParaRPr lang="en-US" dirty="0"/>
          </a:p>
          <a:p>
            <a:pPr marL="342900" indent="-342900">
              <a:buFont typeface="Arial" panose="020B0604020202020204" pitchFamily="34" charset="0"/>
              <a:buChar char="•"/>
            </a:pPr>
            <a:r>
              <a:rPr lang="en-US" dirty="0"/>
              <a:t>If the program proposal is to be associated with a course proposal, a course added to a program as required or as an elective, the online program proposal must be started before the online course proposal(s) for the system to associate them</a:t>
            </a:r>
            <a:br>
              <a:rPr lang="en-US" dirty="0"/>
            </a:br>
            <a:endParaRPr lang="en-US" dirty="0"/>
          </a:p>
          <a:p>
            <a:pPr marL="342900" indent="-342900">
              <a:buFont typeface="Arial" panose="020B0604020202020204" pitchFamily="34" charset="0"/>
              <a:buChar char="•"/>
            </a:pPr>
            <a:r>
              <a:rPr lang="en-US" dirty="0"/>
              <a:t>Review curriculum deadlines and consider the approval levels/curriculum committees the proposal must go through when selecting the Proposed Starting Catalog Year. The UCC secretary may move the starting catalog year to a later catalog year if necessary. </a:t>
            </a:r>
            <a:r>
              <a:rPr lang="en-US" sz="2000" dirty="0">
                <a:hlinkClick r:id="rId3"/>
              </a:rPr>
              <a:t>https://curriculum.illinoisstate.edu/forms/deadlines/</a:t>
            </a:r>
            <a:r>
              <a:rPr lang="en-US" sz="2000" dirty="0"/>
              <a:t> </a:t>
            </a:r>
          </a:p>
          <a:p>
            <a:pPr marL="342900" indent="-342900">
              <a:buFont typeface="Arial" panose="020B0604020202020204" pitchFamily="34" charset="0"/>
              <a:buChar char="•"/>
            </a:pPr>
            <a:r>
              <a:rPr lang="en-US" dirty="0"/>
              <a:t>Deadlines are when the proposal must arrive at the Graduate Curriculum Committee or University Curriculum Committee status in the Curriculum Forms System. Submit proposals early to allow sufficient time for required approval routing.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5967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97327"/>
            <a:ext cx="12408309" cy="5509200"/>
          </a:xfrm>
          <a:prstGeom prst="rect">
            <a:avLst/>
          </a:prstGeom>
          <a:noFill/>
        </p:spPr>
        <p:txBody>
          <a:bodyPr wrap="square" rtlCol="0">
            <a:spAutoFit/>
          </a:bodyPr>
          <a:lstStyle/>
          <a:p>
            <a:pPr marL="342900" indent="-342900">
              <a:buFont typeface="Arial" panose="020B0604020202020204" pitchFamily="34" charset="0"/>
              <a:buChar char="•"/>
            </a:pPr>
            <a:r>
              <a:rPr lang="en-US" dirty="0"/>
              <a:t>Check the appropriate option: New major, sequence or minor </a:t>
            </a:r>
            <a:br>
              <a:rPr lang="en-US" dirty="0"/>
            </a:br>
            <a:endParaRPr lang="en-US" dirty="0"/>
          </a:p>
          <a:p>
            <a:pPr marL="342900" indent="-342900">
              <a:buFont typeface="Arial" panose="020B0604020202020204" pitchFamily="34" charset="0"/>
              <a:buChar char="•"/>
            </a:pPr>
            <a:r>
              <a:rPr lang="en-US" dirty="0"/>
              <a:t>If the program proposal is to be associated with a course proposal, a course added to a program as required or as an elective, the online program proposal must be started before the online course proposal(s) for the system to associate them</a:t>
            </a:r>
            <a:br>
              <a:rPr lang="en-US" dirty="0"/>
            </a:br>
            <a:endParaRPr lang="en-US" dirty="0"/>
          </a:p>
          <a:p>
            <a:pPr marL="342900" indent="-342900">
              <a:buFont typeface="Arial" panose="020B0604020202020204" pitchFamily="34" charset="0"/>
              <a:buChar char="•"/>
            </a:pPr>
            <a:r>
              <a:rPr lang="en-US" dirty="0"/>
              <a:t>Review curriculum deadlines and consider the approval levels/curriculum committees the proposal must go through when selecting the Proposed Starting Catalog Year. The UCC secretary may move the starting catalog year to a later catalog year if necessary. </a:t>
            </a:r>
            <a:r>
              <a:rPr lang="en-US" sz="2000" dirty="0">
                <a:hlinkClick r:id="rId3"/>
              </a:rPr>
              <a:t>https://curriculum.illinoisstate.edu/forms/deadlines/</a:t>
            </a:r>
            <a:r>
              <a:rPr lang="en-US" sz="2000" dirty="0"/>
              <a:t> </a:t>
            </a:r>
            <a:br>
              <a:rPr lang="en-US" sz="2000" dirty="0"/>
            </a:br>
            <a:endParaRPr lang="en-US" sz="2000" dirty="0"/>
          </a:p>
          <a:p>
            <a:pPr marL="342900" indent="-342900">
              <a:buFont typeface="Arial" panose="020B0604020202020204" pitchFamily="34" charset="0"/>
              <a:buChar char="•"/>
            </a:pPr>
            <a:r>
              <a:rPr lang="en-US" dirty="0"/>
              <a:t>Deadlines are when the proposal must arrive at the Graduate Curriculum Committee or University Curriculum Committee status in the Curriculum Forms System. Submit proposals early to allow sufficient time for required approval routing.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0109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97327"/>
            <a:ext cx="12408309" cy="5724644"/>
          </a:xfrm>
          <a:prstGeom prst="rect">
            <a:avLst/>
          </a:prstGeom>
          <a:noFill/>
        </p:spPr>
        <p:txBody>
          <a:bodyPr wrap="square" rtlCol="0">
            <a:spAutoFit/>
          </a:bodyPr>
          <a:lstStyle/>
          <a:p>
            <a:pPr marL="342900" indent="-342900">
              <a:buFont typeface="Arial" panose="020B0604020202020204" pitchFamily="34" charset="0"/>
              <a:buChar char="•"/>
            </a:pPr>
            <a:r>
              <a:rPr lang="en-US" dirty="0"/>
              <a:t>You should have at least one coauthor for each proposal</a:t>
            </a:r>
          </a:p>
          <a:p>
            <a:pPr marL="342900" indent="-342900">
              <a:buFont typeface="Arial" panose="020B0604020202020204" pitchFamily="34" charset="0"/>
              <a:buChar char="•"/>
            </a:pPr>
            <a:r>
              <a:rPr lang="en-US" dirty="0"/>
              <a:t>Refer to the current Undergraduate Catalog or Graduate Catalog for how an existing catalog copy is formatted and what information is needed including: </a:t>
            </a:r>
          </a:p>
          <a:p>
            <a:pPr marL="955228" lvl="1" indent="-342900">
              <a:buFont typeface="Arial" panose="020B0604020202020204" pitchFamily="34" charset="0"/>
              <a:buChar char="•"/>
            </a:pPr>
            <a:r>
              <a:rPr lang="en-US" dirty="0"/>
              <a:t>For example, new sequences must indicate the major the sequence is associated with</a:t>
            </a:r>
          </a:p>
          <a:p>
            <a:pPr marL="342900" indent="-342900">
              <a:buFont typeface="Arial" panose="020B0604020202020204" pitchFamily="34" charset="0"/>
              <a:buChar char="•"/>
            </a:pPr>
            <a:r>
              <a:rPr lang="en-US" dirty="0"/>
              <a:t>The degree option(s): B.A. and/or B.S. – if you are proposing a new sequence, check the existing major/sequences for the approved degree options</a:t>
            </a:r>
          </a:p>
          <a:p>
            <a:pPr marL="342900" indent="-342900">
              <a:buFont typeface="Arial" panose="020B0604020202020204" pitchFamily="34" charset="0"/>
              <a:buChar char="•"/>
            </a:pPr>
            <a:r>
              <a:rPr lang="en-US" dirty="0"/>
              <a:t>A general description– for the main department/school page of the catalog</a:t>
            </a:r>
            <a:br>
              <a:rPr lang="en-US" dirty="0"/>
            </a:br>
            <a:r>
              <a:rPr lang="en-US" dirty="0"/>
              <a:t>Undergraduate Example: </a:t>
            </a:r>
            <a:r>
              <a:rPr lang="en-US" dirty="0">
                <a:hlinkClick r:id="rId3"/>
              </a:rPr>
              <a:t>https://illinoisstate.edu/catalog/undergraduate/creative-technologies/#audio-music-production</a:t>
            </a:r>
            <a:r>
              <a:rPr lang="en-US" dirty="0"/>
              <a:t>  </a:t>
            </a:r>
            <a:br>
              <a:rPr lang="en-US" dirty="0"/>
            </a:br>
            <a:r>
              <a:rPr lang="en-US" sz="2000" b="1" dirty="0"/>
              <a:t>Audio and Music Production Sequence </a:t>
            </a:r>
            <a:endParaRPr lang="en-US" b="1" dirty="0"/>
          </a:p>
          <a:p>
            <a:r>
              <a:rPr lang="en-US" dirty="0"/>
              <a:t>	</a:t>
            </a:r>
            <a:r>
              <a:rPr lang="en-US" sz="1800" dirty="0"/>
              <a:t>The Audio and Music Production sequence provides concentrated study in sound recording, 	audio production, sound design, 	music composition, theory, and business and 	entrepreneurship practices, along with a host of elective experiences across a 	range of creative/technical fields including video, sound, electronic music, music production, gaming, motion graphics, 	interactivity, AR/VR, UI/UX, mobile, web, and computer programming concepts.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3964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97327"/>
            <a:ext cx="12408309" cy="4524315"/>
          </a:xfrm>
          <a:prstGeom prst="rect">
            <a:avLst/>
          </a:prstGeom>
          <a:noFill/>
        </p:spPr>
        <p:txBody>
          <a:bodyPr wrap="square" rtlCol="0">
            <a:spAutoFit/>
          </a:bodyPr>
          <a:lstStyle/>
          <a:p>
            <a:pPr marL="342900" indent="-342900">
              <a:buFont typeface="Arial" panose="020B0604020202020204" pitchFamily="34" charset="0"/>
              <a:buChar char="•"/>
            </a:pPr>
            <a:r>
              <a:rPr lang="en-US" dirty="0"/>
              <a:t>Minimum required credit hours </a:t>
            </a:r>
            <a:br>
              <a:rPr lang="en-US" dirty="0"/>
            </a:br>
            <a:r>
              <a:rPr lang="en-US" dirty="0"/>
              <a:t>refer to this page for how to count minimum required hours (unique situations for required math courses’ prerequisites and foreign language courses) https://curriculum.illinoisstate.edu/procedures/operating-procedures/#number-of-hours </a:t>
            </a:r>
          </a:p>
          <a:p>
            <a:pPr marL="342900" indent="-342900">
              <a:buFont typeface="Arial" panose="020B0604020202020204" pitchFamily="34" charset="0"/>
              <a:buChar char="•"/>
            </a:pPr>
            <a:r>
              <a:rPr lang="en-US" dirty="0"/>
              <a:t>List all required courses in the correct format. All course prerequisites must be listed as required courses too. </a:t>
            </a:r>
            <a:br>
              <a:rPr lang="en-US" dirty="0"/>
            </a:br>
            <a:r>
              <a:rPr lang="en-US" dirty="0"/>
              <a:t>Refer to your current catalog</a:t>
            </a:r>
            <a:br>
              <a:rPr lang="en-US" dirty="0"/>
            </a:br>
            <a:r>
              <a:rPr lang="en-US" dirty="0"/>
              <a:t>copy for examples.  </a:t>
            </a:r>
            <a:br>
              <a:rPr lang="en-US" dirty="0"/>
            </a:br>
            <a:br>
              <a:rPr lang="en-US" dirty="0"/>
            </a:br>
            <a:br>
              <a:rPr lang="en-US" dirty="0"/>
            </a:br>
            <a:endParaRPr lang="en-US" dirty="0"/>
          </a:p>
          <a:p>
            <a:endParaRPr lang="en-US" dirty="0"/>
          </a:p>
        </p:txBody>
      </p:sp>
      <p:pic>
        <p:nvPicPr>
          <p:cNvPr id="6" name="Picture 5">
            <a:extLst>
              <a:ext uri="{FF2B5EF4-FFF2-40B4-BE49-F238E27FC236}">
                <a16:creationId xmlns:a16="http://schemas.microsoft.com/office/drawing/2014/main" id="{81DC089E-9577-2743-3E04-E4E4F4C1E169}"/>
              </a:ext>
            </a:extLst>
          </p:cNvPr>
          <p:cNvPicPr>
            <a:picLocks noChangeAspect="1"/>
          </p:cNvPicPr>
          <p:nvPr/>
        </p:nvPicPr>
        <p:blipFill>
          <a:blip r:embed="rId3"/>
          <a:stretch>
            <a:fillRect/>
          </a:stretch>
        </p:blipFill>
        <p:spPr>
          <a:xfrm>
            <a:off x="5801353" y="2848506"/>
            <a:ext cx="6307286" cy="4518251"/>
          </a:xfrm>
          <a:prstGeom prst="rect">
            <a:avLst/>
          </a:prstGeom>
        </p:spPr>
      </p:pic>
    </p:spTree>
    <p:extLst>
      <p:ext uri="{BB962C8B-B14F-4D97-AF65-F5344CB8AC3E}">
        <p14:creationId xmlns:p14="http://schemas.microsoft.com/office/powerpoint/2010/main" val="181909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349260" y="787489"/>
            <a:ext cx="12758851" cy="6463308"/>
          </a:xfrm>
          <a:prstGeom prst="rect">
            <a:avLst/>
          </a:prstGeom>
          <a:noFill/>
        </p:spPr>
        <p:txBody>
          <a:bodyPr wrap="square" rtlCol="0">
            <a:spAutoFit/>
          </a:bodyPr>
          <a:lstStyle/>
          <a:p>
            <a:pPr marL="342900" indent="-342900">
              <a:buFont typeface="Arial" panose="020B0604020202020204" pitchFamily="34" charset="0"/>
              <a:buChar char="•"/>
            </a:pPr>
            <a:r>
              <a:rPr lang="en-US" dirty="0"/>
              <a:t>New Accelerated Master’s Degree program proposals</a:t>
            </a:r>
          </a:p>
          <a:p>
            <a:pPr marL="342900" indent="-342900">
              <a:buFont typeface="Arial" panose="020B0604020202020204" pitchFamily="34" charset="0"/>
              <a:buChar char="•"/>
            </a:pPr>
            <a:r>
              <a:rPr lang="en-US" sz="2000" dirty="0"/>
              <a:t>Refer to </a:t>
            </a:r>
            <a:r>
              <a:rPr lang="en-US" sz="2000" dirty="0">
                <a:hlinkClick r:id="rId3"/>
              </a:rPr>
              <a:t>https://curriculum.illinoisstate.edu/procedures/operating-procedures/#accelerated-programs</a:t>
            </a:r>
            <a:r>
              <a:rPr lang="en-US" sz="2000" dirty="0"/>
              <a:t> for a description of these types of programs</a:t>
            </a:r>
          </a:p>
          <a:p>
            <a:pPr marL="342900" indent="-342900">
              <a:buFont typeface="Arial" panose="020B0604020202020204" pitchFamily="34" charset="0"/>
              <a:buChar char="•"/>
            </a:pPr>
            <a:r>
              <a:rPr lang="en-US" sz="2200" dirty="0"/>
              <a:t>Each program must decide how many, if any, credits will count toward both the undergraduate major and the graduate degree. Students may share up to 12 hours or 33% of course work (whichever is higher) between the undergraduate and graduate degrees. Individual programs may allow fewer shared hours if so desired. The undergraduate sequence course requirements must list the undergraduate and graduate course requirements and/or graduate course options/electives. </a:t>
            </a:r>
          </a:p>
          <a:p>
            <a:pPr marL="342900" indent="-342900">
              <a:buFont typeface="Arial" panose="020B0604020202020204" pitchFamily="34" charset="0"/>
              <a:buChar char="•"/>
            </a:pPr>
            <a:r>
              <a:rPr lang="en-US" sz="2200" dirty="0"/>
              <a:t>Programs should consider a minimum number of hours the student must complete in order to graduate from the accelerated sequence. The term ”accelerated” will appear on the undergraduate transcript.</a:t>
            </a:r>
          </a:p>
          <a:p>
            <a:pPr marL="342900" indent="-342900">
              <a:buFont typeface="Arial" panose="020B0604020202020204" pitchFamily="34" charset="0"/>
              <a:buChar char="•"/>
            </a:pPr>
            <a:r>
              <a:rPr lang="en-US" sz="2200" dirty="0"/>
              <a:t>A statement like this one, must appear in the catalog copy: See an example: </a:t>
            </a:r>
            <a:r>
              <a:rPr lang="en-US" sz="1800" dirty="0">
                <a:hlinkClick r:id="rId4"/>
              </a:rPr>
              <a:t>https://illinoisstate.edu/catalog/undergraduate/marketing/advanced-marketing-analytics-accelerated-course-requirements/</a:t>
            </a:r>
            <a:r>
              <a:rPr lang="en-US" sz="1800" dirty="0"/>
              <a:t> </a:t>
            </a:r>
            <a:br>
              <a:rPr lang="en-US" sz="2200" dirty="0"/>
            </a:br>
            <a:r>
              <a:rPr lang="en-US" sz="2000" i="1" dirty="0"/>
              <a:t>To graduate in this sequence, a student must take at least one course for graduate credit during the senior year. Up to 12 hours of approved graduate courses may be taken that will count for both the undergraduate and graduate program. The student must consult with an advisor and the instructor prior to the start of each new course to ensure approval.</a:t>
            </a:r>
            <a:br>
              <a:rPr lang="en-US" sz="2000" i="1" dirty="0"/>
            </a:br>
            <a:br>
              <a:rPr lang="en-US" dirty="0"/>
            </a:br>
            <a:endParaRPr lang="en-US" dirty="0"/>
          </a:p>
          <a:p>
            <a:endParaRPr lang="en-US" dirty="0"/>
          </a:p>
        </p:txBody>
      </p:sp>
    </p:spTree>
    <p:extLst>
      <p:ext uri="{BB962C8B-B14F-4D97-AF65-F5344CB8AC3E}">
        <p14:creationId xmlns:p14="http://schemas.microsoft.com/office/powerpoint/2010/main" val="191369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647 PPT templates widescreen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07541" cy="7716838"/>
          </a:xfrm>
          <a:prstGeom prst="rect">
            <a:avLst/>
          </a:prstGeom>
        </p:spPr>
      </p:pic>
      <p:sp>
        <p:nvSpPr>
          <p:cNvPr id="2" name="TextBox 1">
            <a:extLst>
              <a:ext uri="{FF2B5EF4-FFF2-40B4-BE49-F238E27FC236}">
                <a16:creationId xmlns:a16="http://schemas.microsoft.com/office/drawing/2014/main" id="{22B74E6E-BDB2-FBBB-B68D-D18EFDC4372A}"/>
              </a:ext>
            </a:extLst>
          </p:cNvPr>
          <p:cNvSpPr txBox="1"/>
          <p:nvPr/>
        </p:nvSpPr>
        <p:spPr>
          <a:xfrm>
            <a:off x="481781" y="140110"/>
            <a:ext cx="11061290" cy="769441"/>
          </a:xfrm>
          <a:prstGeom prst="rect">
            <a:avLst/>
          </a:prstGeom>
          <a:noFill/>
        </p:spPr>
        <p:txBody>
          <a:bodyPr wrap="square" rtlCol="0">
            <a:spAutoFit/>
          </a:bodyPr>
          <a:lstStyle/>
          <a:p>
            <a:r>
              <a:rPr lang="en-US" sz="4400" dirty="0"/>
              <a:t>The Proposal</a:t>
            </a:r>
          </a:p>
        </p:txBody>
      </p:sp>
      <p:sp>
        <p:nvSpPr>
          <p:cNvPr id="3" name="TextBox 2">
            <a:extLst>
              <a:ext uri="{FF2B5EF4-FFF2-40B4-BE49-F238E27FC236}">
                <a16:creationId xmlns:a16="http://schemas.microsoft.com/office/drawing/2014/main" id="{4CF3E624-05BC-78B7-0C32-8DAEE27CACAC}"/>
              </a:ext>
            </a:extLst>
          </p:cNvPr>
          <p:cNvSpPr txBox="1"/>
          <p:nvPr/>
        </p:nvSpPr>
        <p:spPr>
          <a:xfrm>
            <a:off x="639097" y="897327"/>
            <a:ext cx="12408309" cy="4524315"/>
          </a:xfrm>
          <a:prstGeom prst="rect">
            <a:avLst/>
          </a:prstGeom>
          <a:noFill/>
        </p:spPr>
        <p:txBody>
          <a:bodyPr wrap="square" rtlCol="0">
            <a:spAutoFit/>
          </a:bodyPr>
          <a:lstStyle/>
          <a:p>
            <a:pPr marL="342900" indent="-342900">
              <a:buFont typeface="Arial" panose="020B0604020202020204" pitchFamily="34" charset="0"/>
              <a:buChar char="•"/>
            </a:pPr>
            <a:r>
              <a:rPr lang="en-US" dirty="0"/>
              <a:t>If the major, sequence or minor will require courses outside of your department/school, you must get approval from the department/school chair and attach the email with their approval noted to the new sequence proposal </a:t>
            </a:r>
            <a:br>
              <a:rPr lang="en-US" dirty="0"/>
            </a:br>
            <a:endParaRPr lang="en-US" dirty="0"/>
          </a:p>
          <a:p>
            <a:pPr marL="342900" indent="-342900">
              <a:buFont typeface="Arial" panose="020B0604020202020204" pitchFamily="34" charset="0"/>
              <a:buChar char="•"/>
            </a:pPr>
            <a:r>
              <a:rPr lang="en-US" dirty="0"/>
              <a:t>Attach supporting documents for the proposal by using the Upload File section of the proposal form: </a:t>
            </a:r>
          </a:p>
          <a:p>
            <a:endParaRPr lang="en-US" dirty="0"/>
          </a:p>
          <a:p>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A0D7D788-B3BB-A1A5-692B-DED80596D9DC}"/>
              </a:ext>
            </a:extLst>
          </p:cNvPr>
          <p:cNvPicPr>
            <a:picLocks noChangeAspect="1"/>
          </p:cNvPicPr>
          <p:nvPr/>
        </p:nvPicPr>
        <p:blipFill rotWithShape="1">
          <a:blip r:embed="rId3"/>
          <a:srcRect t="6442"/>
          <a:stretch/>
        </p:blipFill>
        <p:spPr>
          <a:xfrm>
            <a:off x="951216" y="3326296"/>
            <a:ext cx="10122420" cy="1699182"/>
          </a:xfrm>
          <a:prstGeom prst="rect">
            <a:avLst/>
          </a:prstGeom>
        </p:spPr>
      </p:pic>
    </p:spTree>
    <p:extLst>
      <p:ext uri="{BB962C8B-B14F-4D97-AF65-F5344CB8AC3E}">
        <p14:creationId xmlns:p14="http://schemas.microsoft.com/office/powerpoint/2010/main" val="313935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TotalTime>
  <Words>1625</Words>
  <Application>Microsoft Office PowerPoint</Application>
  <PresentationFormat>Custom</PresentationFormat>
  <Paragraphs>82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Robinson</dc:creator>
  <cp:lastModifiedBy>Gawron, Ian</cp:lastModifiedBy>
  <cp:revision>28</cp:revision>
  <dcterms:created xsi:type="dcterms:W3CDTF">2014-09-10T13:05:02Z</dcterms:created>
  <dcterms:modified xsi:type="dcterms:W3CDTF">2023-07-21T14:13:33Z</dcterms:modified>
</cp:coreProperties>
</file>